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70" r:id="rId5"/>
    <p:sldId id="263" r:id="rId6"/>
    <p:sldId id="275" r:id="rId7"/>
    <p:sldId id="271" r:id="rId8"/>
    <p:sldId id="272" r:id="rId9"/>
    <p:sldId id="279" r:id="rId10"/>
    <p:sldId id="280" r:id="rId11"/>
    <p:sldId id="281" r:id="rId12"/>
    <p:sldId id="282" r:id="rId13"/>
    <p:sldId id="283" r:id="rId14"/>
    <p:sldId id="284" r:id="rId15"/>
    <p:sldId id="285" r:id="rId16"/>
    <p:sldId id="286" r:id="rId17"/>
    <p:sldId id="287" r:id="rId18"/>
    <p:sldId id="288" r:id="rId19"/>
    <p:sldId id="273" r:id="rId20"/>
    <p:sldId id="262" r:id="rId21"/>
    <p:sldId id="274" r:id="rId22"/>
    <p:sldId id="277" r:id="rId23"/>
    <p:sldId id="278"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6600" b="1" dirty="0" smtClean="0">
                <a:solidFill>
                  <a:srgbClr val="FF0000"/>
                </a:solidFill>
              </a:rPr>
              <a:t>No Men Are Foreign</a:t>
            </a:r>
            <a:endParaRPr lang="en-US" sz="6600" b="1"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656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Explanation</a:t>
            </a:r>
            <a:endParaRPr lang="en-US" dirty="0"/>
          </a:p>
        </p:txBody>
      </p:sp>
      <p:sp>
        <p:nvSpPr>
          <p:cNvPr id="3" name="Content Placeholder 2"/>
          <p:cNvSpPr>
            <a:spLocks noGrp="1"/>
          </p:cNvSpPr>
          <p:nvPr>
            <p:ph idx="1"/>
          </p:nvPr>
        </p:nvSpPr>
        <p:spPr>
          <a:xfrm>
            <a:off x="0" y="1066800"/>
            <a:ext cx="8915400" cy="5638800"/>
          </a:xfrm>
        </p:spPr>
        <p:txBody>
          <a:bodyPr>
            <a:normAutofit fontScale="70000" lnSpcReduction="20000"/>
          </a:bodyPr>
          <a:lstStyle/>
          <a:p>
            <a:pPr algn="just">
              <a:lnSpc>
                <a:spcPct val="160000"/>
              </a:lnSpc>
            </a:pPr>
            <a:r>
              <a:rPr lang="en-US" dirty="0"/>
              <a:t>In the first line the poet says that no men are strange, and no country is foreign. So, he is attempting to remove the borders from the Earth which have been erected to separate different countries. Then only no country will be foreign. We will feel every country as our own land when there will be no borders, everyone will be free to move around. The poet wants to say that the entire Earth is one and all the people who live on this Earth belong to one human race. Then he says that inside the uniforms worn by soldiers of different countries, the human being is the same. God has made all of us in a similar way. All breathe in the same way. Then he says that all the soldiers are our brothers – we all walk upon the same ‘Mother Earth’ and upon our death, shall lie in the grave in the same Earth.</a:t>
            </a:r>
            <a:endParaRPr lang="en-US" dirty="0"/>
          </a:p>
        </p:txBody>
      </p:sp>
    </p:spTree>
    <p:extLst>
      <p:ext uri="{BB962C8B-B14F-4D97-AF65-F5344CB8AC3E}">
        <p14:creationId xmlns:p14="http://schemas.microsoft.com/office/powerpoint/2010/main" val="3820813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rgbClr val="FF0000"/>
                </a:solidFill>
              </a:rPr>
              <a:t>Stanza-2</a:t>
            </a:r>
            <a:endParaRPr lang="en-US" dirty="0">
              <a:solidFill>
                <a:srgbClr val="FF0000"/>
              </a:solidFill>
            </a:endParaRPr>
          </a:p>
        </p:txBody>
      </p:sp>
      <p:sp>
        <p:nvSpPr>
          <p:cNvPr id="3" name="Content Placeholder 2"/>
          <p:cNvSpPr>
            <a:spLocks noGrp="1"/>
          </p:cNvSpPr>
          <p:nvPr>
            <p:ph idx="1"/>
          </p:nvPr>
        </p:nvSpPr>
        <p:spPr>
          <a:xfrm>
            <a:off x="152400" y="990600"/>
            <a:ext cx="8763000" cy="5562600"/>
          </a:xfrm>
        </p:spPr>
        <p:txBody>
          <a:bodyPr/>
          <a:lstStyle/>
          <a:p>
            <a:r>
              <a:rPr lang="en-US" dirty="0">
                <a:solidFill>
                  <a:srgbClr val="FFFF00"/>
                </a:solidFill>
              </a:rPr>
              <a:t>They, too, aware of sun and air and water,</a:t>
            </a:r>
            <a:r>
              <a:rPr lang="en-US" dirty="0">
                <a:solidFill>
                  <a:srgbClr val="FFFF00"/>
                </a:solidFill>
              </a:rPr>
              <a:t/>
            </a:r>
            <a:br>
              <a:rPr lang="en-US" dirty="0">
                <a:solidFill>
                  <a:srgbClr val="FFFF00"/>
                </a:solidFill>
              </a:rPr>
            </a:br>
            <a:r>
              <a:rPr lang="en-US" dirty="0">
                <a:solidFill>
                  <a:srgbClr val="FFFF00"/>
                </a:solidFill>
              </a:rPr>
              <a:t>Are fed by peaceful harvests, by war’s long winter </a:t>
            </a:r>
            <a:r>
              <a:rPr lang="en-US" dirty="0" err="1">
                <a:solidFill>
                  <a:srgbClr val="FFFF00"/>
                </a:solidFill>
              </a:rPr>
              <a:t>starv’d</a:t>
            </a:r>
            <a:r>
              <a:rPr lang="en-US" dirty="0">
                <a:solidFill>
                  <a:srgbClr val="FFFF00"/>
                </a:solidFill>
              </a:rPr>
              <a:t>.</a:t>
            </a:r>
            <a:r>
              <a:rPr lang="en-US" dirty="0">
                <a:solidFill>
                  <a:srgbClr val="FFFF00"/>
                </a:solidFill>
              </a:rPr>
              <a:t/>
            </a:r>
            <a:br>
              <a:rPr lang="en-US" dirty="0">
                <a:solidFill>
                  <a:srgbClr val="FFFF00"/>
                </a:solidFill>
              </a:rPr>
            </a:br>
            <a:r>
              <a:rPr lang="en-US" dirty="0">
                <a:solidFill>
                  <a:srgbClr val="FFFF00"/>
                </a:solidFill>
              </a:rPr>
              <a:t>Their hands are ours, and in their lines we read</a:t>
            </a:r>
            <a:r>
              <a:rPr lang="en-US" dirty="0">
                <a:solidFill>
                  <a:srgbClr val="FFFF00"/>
                </a:solidFill>
              </a:rPr>
              <a:t/>
            </a:r>
            <a:br>
              <a:rPr lang="en-US" dirty="0">
                <a:solidFill>
                  <a:srgbClr val="FFFF00"/>
                </a:solidFill>
              </a:rPr>
            </a:br>
            <a:r>
              <a:rPr lang="en-US" dirty="0">
                <a:solidFill>
                  <a:srgbClr val="FFFF00"/>
                </a:solidFill>
              </a:rPr>
              <a:t>A </a:t>
            </a:r>
            <a:r>
              <a:rPr lang="en-US" dirty="0" err="1">
                <a:solidFill>
                  <a:srgbClr val="FFFF00"/>
                </a:solidFill>
              </a:rPr>
              <a:t>labour</a:t>
            </a:r>
            <a:r>
              <a:rPr lang="en-US" dirty="0">
                <a:solidFill>
                  <a:srgbClr val="FFFF00"/>
                </a:solidFill>
              </a:rPr>
              <a:t> not different from our own.</a:t>
            </a:r>
            <a:endParaRPr lang="en-US" dirty="0">
              <a:solidFill>
                <a:srgbClr val="FFFF00"/>
              </a:solidFill>
            </a:endParaRPr>
          </a:p>
        </p:txBody>
      </p:sp>
    </p:spTree>
    <p:extLst>
      <p:ext uri="{BB962C8B-B14F-4D97-AF65-F5344CB8AC3E}">
        <p14:creationId xmlns:p14="http://schemas.microsoft.com/office/powerpoint/2010/main" val="211274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Explanation</a:t>
            </a:r>
            <a:endParaRPr lang="en-US" dirty="0"/>
          </a:p>
        </p:txBody>
      </p:sp>
      <p:sp>
        <p:nvSpPr>
          <p:cNvPr id="3" name="Content Placeholder 2"/>
          <p:cNvSpPr>
            <a:spLocks noGrp="1"/>
          </p:cNvSpPr>
          <p:nvPr>
            <p:ph idx="1"/>
          </p:nvPr>
        </p:nvSpPr>
        <p:spPr>
          <a:xfrm>
            <a:off x="152400" y="838200"/>
            <a:ext cx="8839200" cy="5867400"/>
          </a:xfrm>
        </p:spPr>
        <p:txBody>
          <a:bodyPr>
            <a:noAutofit/>
          </a:bodyPr>
          <a:lstStyle/>
          <a:p>
            <a:pPr algn="just">
              <a:lnSpc>
                <a:spcPct val="170000"/>
              </a:lnSpc>
            </a:pPr>
            <a:r>
              <a:rPr lang="en-US" sz="2000" dirty="0"/>
              <a:t>‘They’ refers to those people who belong to other countries. We call them foreigners and discriminate them and fight with them also. The poet says that nature has given all the bounties to all people also just like he has given to us. Everyone gets sunlight, air and water in equal measure which means that God does not differentiate between people from different countries. We all do farming during the time of peace, when there is no war. We live a relaxed life and eat the things given to us by nature. Further, he adds that the way we starve during wars and winter time is the same for those belonging to other countries. Even they don’t get food at that time.  So, he wants to say that foreigners who belong to another country and we, both are same. And then the poet says that even their hands are same as ours, they work very hard just like we do. </a:t>
            </a:r>
            <a:endParaRPr lang="en-US" sz="2000" dirty="0"/>
          </a:p>
        </p:txBody>
      </p:sp>
    </p:spTree>
    <p:extLst>
      <p:ext uri="{BB962C8B-B14F-4D97-AF65-F5344CB8AC3E}">
        <p14:creationId xmlns:p14="http://schemas.microsoft.com/office/powerpoint/2010/main" val="2439193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rgbClr val="FF0000"/>
                </a:solidFill>
              </a:rPr>
              <a:t>Stanza-3</a:t>
            </a:r>
            <a:endParaRPr lang="en-US" dirty="0">
              <a:solidFill>
                <a:srgbClr val="FF0000"/>
              </a:solidFill>
            </a:endParaRPr>
          </a:p>
        </p:txBody>
      </p:sp>
      <p:sp>
        <p:nvSpPr>
          <p:cNvPr id="3" name="Content Placeholder 2"/>
          <p:cNvSpPr>
            <a:spLocks noGrp="1"/>
          </p:cNvSpPr>
          <p:nvPr>
            <p:ph idx="1"/>
          </p:nvPr>
        </p:nvSpPr>
        <p:spPr>
          <a:xfrm>
            <a:off x="152400" y="1066800"/>
            <a:ext cx="8763000" cy="5562600"/>
          </a:xfrm>
        </p:spPr>
        <p:txBody>
          <a:bodyPr/>
          <a:lstStyle/>
          <a:p>
            <a:r>
              <a:rPr lang="en-US" dirty="0">
                <a:solidFill>
                  <a:srgbClr val="FFFF00"/>
                </a:solidFill>
              </a:rPr>
              <a:t>Remember they have eyes like ours that wake</a:t>
            </a:r>
            <a:br>
              <a:rPr lang="en-US" dirty="0">
                <a:solidFill>
                  <a:srgbClr val="FFFF00"/>
                </a:solidFill>
              </a:rPr>
            </a:br>
            <a:r>
              <a:rPr lang="en-US" dirty="0">
                <a:solidFill>
                  <a:srgbClr val="FFFF00"/>
                </a:solidFill>
              </a:rPr>
              <a:t>Or sleep, and strength that can be won</a:t>
            </a:r>
            <a:br>
              <a:rPr lang="en-US" dirty="0">
                <a:solidFill>
                  <a:srgbClr val="FFFF00"/>
                </a:solidFill>
              </a:rPr>
            </a:br>
            <a:r>
              <a:rPr lang="en-US" dirty="0">
                <a:solidFill>
                  <a:srgbClr val="FFFF00"/>
                </a:solidFill>
              </a:rPr>
              <a:t>By love. In every land is common life</a:t>
            </a:r>
            <a:br>
              <a:rPr lang="en-US" dirty="0">
                <a:solidFill>
                  <a:srgbClr val="FFFF00"/>
                </a:solidFill>
              </a:rPr>
            </a:br>
            <a:r>
              <a:rPr lang="en-US" dirty="0">
                <a:solidFill>
                  <a:srgbClr val="FFFF00"/>
                </a:solidFill>
              </a:rPr>
              <a:t>That all can </a:t>
            </a:r>
            <a:r>
              <a:rPr lang="en-US" dirty="0" err="1">
                <a:solidFill>
                  <a:srgbClr val="FFFF00"/>
                </a:solidFill>
              </a:rPr>
              <a:t>recognise</a:t>
            </a:r>
            <a:r>
              <a:rPr lang="en-US" dirty="0">
                <a:solidFill>
                  <a:srgbClr val="FFFF00"/>
                </a:solidFill>
              </a:rPr>
              <a:t> and understand.</a:t>
            </a:r>
          </a:p>
          <a:p>
            <a:pPr marL="0" indent="0">
              <a:buNone/>
            </a:pPr>
            <a:r>
              <a:rPr lang="en-US" dirty="0"/>
              <a:t> </a:t>
            </a:r>
          </a:p>
          <a:p>
            <a:endParaRPr lang="en-US" dirty="0"/>
          </a:p>
        </p:txBody>
      </p:sp>
    </p:spTree>
    <p:extLst>
      <p:ext uri="{BB962C8B-B14F-4D97-AF65-F5344CB8AC3E}">
        <p14:creationId xmlns:p14="http://schemas.microsoft.com/office/powerpoint/2010/main" val="1841427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Explanation</a:t>
            </a:r>
            <a:endParaRPr lang="en-US" dirty="0"/>
          </a:p>
        </p:txBody>
      </p:sp>
      <p:sp>
        <p:nvSpPr>
          <p:cNvPr id="3" name="Content Placeholder 2"/>
          <p:cNvSpPr>
            <a:spLocks noGrp="1"/>
          </p:cNvSpPr>
          <p:nvPr>
            <p:ph idx="1"/>
          </p:nvPr>
        </p:nvSpPr>
        <p:spPr>
          <a:xfrm>
            <a:off x="228600" y="914400"/>
            <a:ext cx="8686800" cy="5715000"/>
          </a:xfrm>
        </p:spPr>
        <p:txBody>
          <a:bodyPr>
            <a:noAutofit/>
          </a:bodyPr>
          <a:lstStyle/>
          <a:p>
            <a:pPr algn="just">
              <a:lnSpc>
                <a:spcPct val="170000"/>
              </a:lnSpc>
            </a:pPr>
            <a:r>
              <a:rPr lang="en-US" sz="2000" dirty="0"/>
              <a:t>The poet asks the reader to remember something. He says that we should keep in mind that the people of another country, whom we think to be our enemies, have been bestowed by God with similar appearance like us. God has given them eyes like ours which open when awake and close when we are asleep. Similarly, he has given them strength which we can win through love. Then he says that in every country, in every land there is one common thing, that is life. Life means all the things that are living. And if we can recognize them and if we can understand their feelings and realize that they are like us, then there will be no fights or wars between us.</a:t>
            </a:r>
            <a:endParaRPr lang="en-US" sz="2000" dirty="0"/>
          </a:p>
        </p:txBody>
      </p:sp>
    </p:spTree>
    <p:extLst>
      <p:ext uri="{BB962C8B-B14F-4D97-AF65-F5344CB8AC3E}">
        <p14:creationId xmlns:p14="http://schemas.microsoft.com/office/powerpoint/2010/main" val="249074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rgbClr val="FF0000"/>
                </a:solidFill>
              </a:rPr>
              <a:t>Stanza-4</a:t>
            </a:r>
            <a:endParaRPr lang="en-US" dirty="0">
              <a:solidFill>
                <a:srgbClr val="FF0000"/>
              </a:solidFill>
            </a:endParaRPr>
          </a:p>
        </p:txBody>
      </p:sp>
      <p:sp>
        <p:nvSpPr>
          <p:cNvPr id="3" name="Content Placeholder 2"/>
          <p:cNvSpPr>
            <a:spLocks noGrp="1"/>
          </p:cNvSpPr>
          <p:nvPr>
            <p:ph idx="1"/>
          </p:nvPr>
        </p:nvSpPr>
        <p:spPr>
          <a:xfrm>
            <a:off x="152400" y="1066800"/>
            <a:ext cx="8839200" cy="5562600"/>
          </a:xfrm>
        </p:spPr>
        <p:txBody>
          <a:bodyPr/>
          <a:lstStyle/>
          <a:p>
            <a:r>
              <a:rPr lang="en-US" dirty="0">
                <a:solidFill>
                  <a:srgbClr val="FFFF00"/>
                </a:solidFill>
              </a:rPr>
              <a:t>Let us remember, whenever we are told</a:t>
            </a:r>
            <a:r>
              <a:rPr lang="en-US" dirty="0">
                <a:solidFill>
                  <a:srgbClr val="FFFF00"/>
                </a:solidFill>
              </a:rPr>
              <a:t/>
            </a:r>
            <a:br>
              <a:rPr lang="en-US" dirty="0">
                <a:solidFill>
                  <a:srgbClr val="FFFF00"/>
                </a:solidFill>
              </a:rPr>
            </a:br>
            <a:r>
              <a:rPr lang="en-US" dirty="0">
                <a:solidFill>
                  <a:srgbClr val="FFFF00"/>
                </a:solidFill>
              </a:rPr>
              <a:t>To hate our brothers, it is ourselves</a:t>
            </a:r>
            <a:r>
              <a:rPr lang="en-US" dirty="0">
                <a:solidFill>
                  <a:srgbClr val="FFFF00"/>
                </a:solidFill>
              </a:rPr>
              <a:t/>
            </a:r>
            <a:br>
              <a:rPr lang="en-US" dirty="0">
                <a:solidFill>
                  <a:srgbClr val="FFFF00"/>
                </a:solidFill>
              </a:rPr>
            </a:br>
            <a:r>
              <a:rPr lang="en-US" dirty="0">
                <a:solidFill>
                  <a:srgbClr val="FFFF00"/>
                </a:solidFill>
              </a:rPr>
              <a:t>That we shall dispossess, betray, condemn.</a:t>
            </a:r>
            <a:r>
              <a:rPr lang="en-US" dirty="0">
                <a:solidFill>
                  <a:srgbClr val="FFFF00"/>
                </a:solidFill>
              </a:rPr>
              <a:t/>
            </a:r>
            <a:br>
              <a:rPr lang="en-US" dirty="0">
                <a:solidFill>
                  <a:srgbClr val="FFFF00"/>
                </a:solidFill>
              </a:rPr>
            </a:br>
            <a:r>
              <a:rPr lang="en-US" dirty="0">
                <a:solidFill>
                  <a:srgbClr val="FFFF00"/>
                </a:solidFill>
              </a:rPr>
              <a:t>Remember, we who take arms against each other</a:t>
            </a:r>
            <a:endParaRPr lang="en-US" dirty="0">
              <a:solidFill>
                <a:srgbClr val="FFFF00"/>
              </a:solidFill>
            </a:endParaRPr>
          </a:p>
        </p:txBody>
      </p:sp>
    </p:spTree>
    <p:extLst>
      <p:ext uri="{BB962C8B-B14F-4D97-AF65-F5344CB8AC3E}">
        <p14:creationId xmlns:p14="http://schemas.microsoft.com/office/powerpoint/2010/main" val="140141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Explanation</a:t>
            </a:r>
            <a:endParaRPr lang="en-US" dirty="0"/>
          </a:p>
        </p:txBody>
      </p:sp>
      <p:sp>
        <p:nvSpPr>
          <p:cNvPr id="3" name="Content Placeholder 2"/>
          <p:cNvSpPr>
            <a:spLocks noGrp="1"/>
          </p:cNvSpPr>
          <p:nvPr>
            <p:ph idx="1"/>
          </p:nvPr>
        </p:nvSpPr>
        <p:spPr>
          <a:xfrm>
            <a:off x="152400" y="1066800"/>
            <a:ext cx="8839200" cy="5562600"/>
          </a:xfrm>
        </p:spPr>
        <p:txBody>
          <a:bodyPr>
            <a:normAutofit fontScale="85000" lnSpcReduction="10000"/>
          </a:bodyPr>
          <a:lstStyle/>
          <a:p>
            <a:pPr algn="just">
              <a:lnSpc>
                <a:spcPct val="150000"/>
              </a:lnSpc>
            </a:pPr>
            <a:r>
              <a:rPr lang="en-US" dirty="0"/>
              <a:t>The poet says that we should remember that whenever someone tells us to hate a person from another country, to think him as our enemy, and whenever we think someone to be our enemy, then we deprive ourselves, we cheat ourselves, and we condemn ourselves. He says that we should stay away from such negativity. We should not consider anyone to be our enemy. During a war, both the parties must bear the loss. And that is why the poet says that war is not in our </a:t>
            </a:r>
            <a:r>
              <a:rPr lang="en-US" dirty="0" err="1"/>
              <a:t>favour</a:t>
            </a:r>
            <a:r>
              <a:rPr lang="en-US" dirty="0"/>
              <a:t>.</a:t>
            </a:r>
            <a:endParaRPr lang="en-US" dirty="0"/>
          </a:p>
        </p:txBody>
      </p:sp>
    </p:spTree>
    <p:extLst>
      <p:ext uri="{BB962C8B-B14F-4D97-AF65-F5344CB8AC3E}">
        <p14:creationId xmlns:p14="http://schemas.microsoft.com/office/powerpoint/2010/main" val="1443578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rgbClr val="FF0000"/>
                </a:solidFill>
              </a:rPr>
              <a:t>Stanza-5</a:t>
            </a:r>
            <a:endParaRPr lang="en-US" dirty="0">
              <a:solidFill>
                <a:srgbClr val="FF0000"/>
              </a:solidFill>
            </a:endParaRPr>
          </a:p>
        </p:txBody>
      </p:sp>
      <p:sp>
        <p:nvSpPr>
          <p:cNvPr id="3" name="Content Placeholder 2"/>
          <p:cNvSpPr>
            <a:spLocks noGrp="1"/>
          </p:cNvSpPr>
          <p:nvPr>
            <p:ph idx="1"/>
          </p:nvPr>
        </p:nvSpPr>
        <p:spPr>
          <a:xfrm>
            <a:off x="228600" y="990600"/>
            <a:ext cx="8839200" cy="5638800"/>
          </a:xfrm>
        </p:spPr>
        <p:txBody>
          <a:bodyPr>
            <a:normAutofit/>
          </a:bodyPr>
          <a:lstStyle/>
          <a:p>
            <a:r>
              <a:rPr lang="en-US" dirty="0">
                <a:solidFill>
                  <a:srgbClr val="FFFF00"/>
                </a:solidFill>
              </a:rPr>
              <a:t>It is the human earth that we defile.</a:t>
            </a:r>
            <a:br>
              <a:rPr lang="en-US" dirty="0">
                <a:solidFill>
                  <a:srgbClr val="FFFF00"/>
                </a:solidFill>
              </a:rPr>
            </a:br>
            <a:r>
              <a:rPr lang="en-US" dirty="0">
                <a:solidFill>
                  <a:srgbClr val="FFFF00"/>
                </a:solidFill>
              </a:rPr>
              <a:t>Our hells of fire and dust outrage the innocence</a:t>
            </a:r>
            <a:br>
              <a:rPr lang="en-US" dirty="0">
                <a:solidFill>
                  <a:srgbClr val="FFFF00"/>
                </a:solidFill>
              </a:rPr>
            </a:br>
            <a:r>
              <a:rPr lang="en-US" dirty="0">
                <a:solidFill>
                  <a:srgbClr val="FFFF00"/>
                </a:solidFill>
              </a:rPr>
              <a:t>Of air that is everywhere our own,</a:t>
            </a:r>
            <a:br>
              <a:rPr lang="en-US" dirty="0">
                <a:solidFill>
                  <a:srgbClr val="FFFF00"/>
                </a:solidFill>
              </a:rPr>
            </a:br>
            <a:r>
              <a:rPr lang="en-US" dirty="0">
                <a:solidFill>
                  <a:srgbClr val="FFFF00"/>
                </a:solidFill>
              </a:rPr>
              <a:t>Remember, no men are foreign, and no countries strange.</a:t>
            </a:r>
            <a:br>
              <a:rPr lang="en-US" dirty="0">
                <a:solidFill>
                  <a:srgbClr val="FFFF00"/>
                </a:solidFill>
              </a:rPr>
            </a:br>
            <a:r>
              <a:rPr lang="en-US" dirty="0">
                <a:solidFill>
                  <a:srgbClr val="FFFF00"/>
                </a:solidFill>
              </a:rPr>
              <a:t>defile: make dirty; pollute</a:t>
            </a:r>
            <a:br>
              <a:rPr lang="en-US" dirty="0">
                <a:solidFill>
                  <a:srgbClr val="FFFF00"/>
                </a:solidFill>
              </a:rPr>
            </a:br>
            <a:r>
              <a:rPr lang="en-US" dirty="0">
                <a:solidFill>
                  <a:srgbClr val="FFFF00"/>
                </a:solidFill>
              </a:rPr>
              <a:t>outrage the innocence of: violate the purity of</a:t>
            </a:r>
          </a:p>
          <a:p>
            <a:pPr marL="0" indent="0">
              <a:buNone/>
            </a:pPr>
            <a:endParaRPr lang="en-US" dirty="0"/>
          </a:p>
          <a:p>
            <a:endParaRPr lang="en-US" dirty="0"/>
          </a:p>
        </p:txBody>
      </p:sp>
    </p:spTree>
    <p:extLst>
      <p:ext uri="{BB962C8B-B14F-4D97-AF65-F5344CB8AC3E}">
        <p14:creationId xmlns:p14="http://schemas.microsoft.com/office/powerpoint/2010/main" val="3302924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Explanation</a:t>
            </a:r>
            <a:endParaRPr lang="en-US" dirty="0"/>
          </a:p>
        </p:txBody>
      </p:sp>
      <p:sp>
        <p:nvSpPr>
          <p:cNvPr id="3" name="Content Placeholder 2"/>
          <p:cNvSpPr>
            <a:spLocks noGrp="1"/>
          </p:cNvSpPr>
          <p:nvPr>
            <p:ph idx="1"/>
          </p:nvPr>
        </p:nvSpPr>
        <p:spPr>
          <a:xfrm>
            <a:off x="228600" y="1143000"/>
            <a:ext cx="8610600" cy="5562600"/>
          </a:xfrm>
        </p:spPr>
        <p:txBody>
          <a:bodyPr>
            <a:normAutofit fontScale="70000" lnSpcReduction="20000"/>
          </a:bodyPr>
          <a:lstStyle/>
          <a:p>
            <a:pPr algn="just">
              <a:lnSpc>
                <a:spcPct val="160000"/>
              </a:lnSpc>
            </a:pPr>
            <a:r>
              <a:rPr lang="en-US" dirty="0"/>
              <a:t>We should keep in mind that whenever we pick weapons against any person, we make the Earth dirty because weapons kill people and their bodies which fall on the Earth make it dirty. Whenever war happens, it leads to a lot of bloodshed, fire and death. These dead bodies accumulate on the Earth and it make it impure. The fire of war which erupts, the smoke which comes out, the dust which fills the air - it is so dirty that it pollutes and outrages the purity of the air. With all these things the poet wants to give us a message that we should not indulge in war. Finally, he ends the poem by writing the first line in reverse and saying that Remember, no men are foreign, and no countries strange.</a:t>
            </a:r>
          </a:p>
          <a:p>
            <a:pPr algn="just">
              <a:lnSpc>
                <a:spcPct val="160000"/>
              </a:lnSpc>
            </a:pPr>
            <a:endParaRPr lang="en-US" dirty="0"/>
          </a:p>
          <a:p>
            <a:pPr algn="just">
              <a:lnSpc>
                <a:spcPct val="160000"/>
              </a:lnSpc>
            </a:pPr>
            <a:endParaRPr lang="en-US" dirty="0"/>
          </a:p>
        </p:txBody>
      </p:sp>
    </p:spTree>
    <p:extLst>
      <p:ext uri="{BB962C8B-B14F-4D97-AF65-F5344CB8AC3E}">
        <p14:creationId xmlns:p14="http://schemas.microsoft.com/office/powerpoint/2010/main" val="1932704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10600"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621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806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058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224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491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
            </a:r>
            <a:br>
              <a:rPr lang="en-US" dirty="0" smtClean="0"/>
            </a:br>
            <a:r>
              <a:rPr lang="en-US" dirty="0" smtClean="0">
                <a:solidFill>
                  <a:srgbClr val="FFFF00"/>
                </a:solidFill>
              </a:rPr>
              <a:t>Literary </a:t>
            </a:r>
            <a:r>
              <a:rPr lang="en-US" dirty="0">
                <a:solidFill>
                  <a:srgbClr val="FFFF00"/>
                </a:solidFill>
              </a:rPr>
              <a:t>Devices</a:t>
            </a:r>
            <a:r>
              <a:rPr lang="en-US" dirty="0"/>
              <a:t/>
            </a:r>
            <a:br>
              <a:rPr lang="en-US" dirty="0"/>
            </a:br>
            <a:endParaRPr lang="en-US" dirty="0"/>
          </a:p>
        </p:txBody>
      </p:sp>
      <p:sp>
        <p:nvSpPr>
          <p:cNvPr id="3" name="Content Placeholder 2"/>
          <p:cNvSpPr>
            <a:spLocks noGrp="1"/>
          </p:cNvSpPr>
          <p:nvPr>
            <p:ph idx="1"/>
          </p:nvPr>
        </p:nvSpPr>
        <p:spPr>
          <a:xfrm>
            <a:off x="152400" y="1143000"/>
            <a:ext cx="8839200" cy="5562600"/>
          </a:xfrm>
        </p:spPr>
        <p:txBody>
          <a:bodyPr>
            <a:normAutofit fontScale="70000" lnSpcReduction="20000"/>
          </a:bodyPr>
          <a:lstStyle/>
          <a:p>
            <a:pPr algn="just">
              <a:lnSpc>
                <a:spcPct val="160000"/>
              </a:lnSpc>
            </a:pPr>
            <a:r>
              <a:rPr lang="en-US" dirty="0"/>
              <a:t>Rhyme Scheme - The entire poem is written in free verse. There is no rhyme scheme in the poem.</a:t>
            </a:r>
          </a:p>
          <a:p>
            <a:pPr algn="just">
              <a:lnSpc>
                <a:spcPct val="160000"/>
              </a:lnSpc>
            </a:pPr>
            <a:r>
              <a:rPr lang="en-US" dirty="0"/>
              <a:t>The literary devices used are as follows –</a:t>
            </a:r>
          </a:p>
          <a:p>
            <a:pPr algn="just">
              <a:lnSpc>
                <a:spcPct val="160000"/>
              </a:lnSpc>
            </a:pPr>
            <a:r>
              <a:rPr lang="en-US" dirty="0"/>
              <a:t>Alliteration: The repetition of a consonant sound in two or more closely placed words is called alliteration. The instances of alliteration in the poem are -</a:t>
            </a:r>
          </a:p>
          <a:p>
            <a:pPr algn="just">
              <a:lnSpc>
                <a:spcPct val="160000"/>
              </a:lnSpc>
            </a:pPr>
            <a:r>
              <a:rPr lang="en-US" dirty="0"/>
              <a:t>Stanza 1 - Body, breathes ‘b’ sound is repeated</a:t>
            </a:r>
          </a:p>
          <a:p>
            <a:pPr algn="just">
              <a:lnSpc>
                <a:spcPct val="160000"/>
              </a:lnSpc>
            </a:pPr>
            <a:r>
              <a:rPr lang="en-US" dirty="0"/>
              <a:t>Stanza 2 – war’s, winter ‘w’ sound is repeated</a:t>
            </a:r>
          </a:p>
          <a:p>
            <a:pPr marL="0" indent="0" algn="just">
              <a:lnSpc>
                <a:spcPct val="160000"/>
              </a:lnSpc>
              <a:buNone/>
            </a:pPr>
            <a:r>
              <a:rPr lang="en-US" dirty="0"/>
              <a:t/>
            </a:r>
            <a:br>
              <a:rPr lang="en-US" dirty="0"/>
            </a:br>
            <a:endParaRPr lang="en-US" dirty="0"/>
          </a:p>
        </p:txBody>
      </p:sp>
    </p:spTree>
    <p:extLst>
      <p:ext uri="{BB962C8B-B14F-4D97-AF65-F5344CB8AC3E}">
        <p14:creationId xmlns:p14="http://schemas.microsoft.com/office/powerpoint/2010/main" val="3882204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r>
              <a:rPr lang="en-US" dirty="0" smtClean="0">
                <a:solidFill>
                  <a:srgbClr val="FFFF00"/>
                </a:solidFill>
              </a:rPr>
              <a:t>Literary </a:t>
            </a:r>
            <a:r>
              <a:rPr lang="en-US" dirty="0">
                <a:solidFill>
                  <a:srgbClr val="FFFF00"/>
                </a:solidFill>
              </a:rPr>
              <a:t>Devices</a:t>
            </a:r>
            <a:r>
              <a:rPr lang="en-US" dirty="0"/>
              <a:t/>
            </a:r>
            <a:br>
              <a:rPr lang="en-US" dirty="0"/>
            </a:br>
            <a:endParaRPr lang="en-US" dirty="0"/>
          </a:p>
        </p:txBody>
      </p:sp>
      <p:sp>
        <p:nvSpPr>
          <p:cNvPr id="3" name="Content Placeholder 2"/>
          <p:cNvSpPr>
            <a:spLocks noGrp="1"/>
          </p:cNvSpPr>
          <p:nvPr>
            <p:ph idx="1"/>
          </p:nvPr>
        </p:nvSpPr>
        <p:spPr>
          <a:xfrm>
            <a:off x="152400" y="1066800"/>
            <a:ext cx="8763000" cy="5562600"/>
          </a:xfrm>
        </p:spPr>
        <p:txBody>
          <a:bodyPr>
            <a:normAutofit fontScale="77500" lnSpcReduction="20000"/>
          </a:bodyPr>
          <a:lstStyle/>
          <a:p>
            <a:r>
              <a:rPr lang="en-US" dirty="0"/>
              <a:t>Metaphor </a:t>
            </a:r>
          </a:p>
          <a:p>
            <a:r>
              <a:rPr lang="en-US" dirty="0"/>
              <a:t>Stanza 1 - Uniform refers to the military of different countries</a:t>
            </a:r>
          </a:p>
          <a:p>
            <a:r>
              <a:rPr lang="en-US" dirty="0"/>
              <a:t>Stanza 2 – wars time is compared to the winter season</a:t>
            </a:r>
          </a:p>
          <a:p>
            <a:r>
              <a:rPr lang="en-US" dirty="0"/>
              <a:t>Repetition: It is used in the entire poem.</a:t>
            </a:r>
          </a:p>
          <a:p>
            <a:r>
              <a:rPr lang="en-US" dirty="0"/>
              <a:t>‘Remember’ word is repeated 5 times in this poem.</a:t>
            </a:r>
          </a:p>
          <a:p>
            <a:r>
              <a:rPr lang="en-US" dirty="0"/>
              <a:t>‘Remember, no men are strange, no countries foreign’ is repeated in stanza 1 and stanza 5</a:t>
            </a:r>
          </a:p>
          <a:p>
            <a:r>
              <a:rPr lang="en-US" dirty="0"/>
              <a:t>Enjambment - running lines of poetry from one line to the next without using any kind of punctuation to indicate a stop. Instances of enjambment in the poem are as follows- </a:t>
            </a:r>
          </a:p>
          <a:p>
            <a:r>
              <a:rPr lang="en-US" dirty="0"/>
              <a:t>Stanza 1 – line 2, 3 and 4</a:t>
            </a:r>
          </a:p>
          <a:p>
            <a:r>
              <a:rPr lang="en-US" dirty="0"/>
              <a:t>Stanza 2 – line 3 and 3</a:t>
            </a:r>
          </a:p>
          <a:p>
            <a:r>
              <a:rPr lang="en-US" dirty="0"/>
              <a:t>Stanza 3 – line 1, 2, and 3</a:t>
            </a:r>
          </a:p>
          <a:p>
            <a:r>
              <a:rPr lang="en-US" dirty="0"/>
              <a:t>Stanza 4 – line 1 and 2</a:t>
            </a:r>
          </a:p>
          <a:p>
            <a:r>
              <a:rPr lang="en-US" dirty="0"/>
              <a:t>Stanza 5 – Line 2 and 3</a:t>
            </a:r>
          </a:p>
        </p:txBody>
      </p:sp>
    </p:spTree>
    <p:extLst>
      <p:ext uri="{BB962C8B-B14F-4D97-AF65-F5344CB8AC3E}">
        <p14:creationId xmlns:p14="http://schemas.microsoft.com/office/powerpoint/2010/main" val="2565056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903110"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451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356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185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
            <a:ext cx="89915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837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391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727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582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697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u="sng" dirty="0" smtClean="0"/>
              <a:t/>
            </a:r>
            <a:br>
              <a:rPr lang="en-US" u="sng" dirty="0" smtClean="0"/>
            </a:br>
            <a:r>
              <a:rPr lang="en-US" b="1" u="sng" dirty="0" smtClean="0">
                <a:solidFill>
                  <a:srgbClr val="FF0000"/>
                </a:solidFill>
              </a:rPr>
              <a:t>Stanza </a:t>
            </a:r>
            <a:r>
              <a:rPr lang="en-US" b="1" u="sng" dirty="0">
                <a:solidFill>
                  <a:srgbClr val="FF0000"/>
                </a:solidFill>
              </a:rPr>
              <a:t>1</a:t>
            </a:r>
            <a:r>
              <a:rPr lang="en-US" dirty="0"/>
              <a:t/>
            </a:r>
            <a:br>
              <a:rPr lang="en-US" dirty="0"/>
            </a:br>
            <a:endParaRPr lang="en-US" dirty="0"/>
          </a:p>
        </p:txBody>
      </p:sp>
      <p:sp>
        <p:nvSpPr>
          <p:cNvPr id="3" name="Content Placeholder 2"/>
          <p:cNvSpPr>
            <a:spLocks noGrp="1"/>
          </p:cNvSpPr>
          <p:nvPr>
            <p:ph idx="1"/>
          </p:nvPr>
        </p:nvSpPr>
        <p:spPr>
          <a:xfrm>
            <a:off x="152400" y="990600"/>
            <a:ext cx="8686800" cy="5562600"/>
          </a:xfrm>
        </p:spPr>
        <p:txBody>
          <a:bodyPr/>
          <a:lstStyle/>
          <a:p>
            <a:r>
              <a:rPr lang="en-US" dirty="0" smtClean="0">
                <a:solidFill>
                  <a:srgbClr val="FFFF00"/>
                </a:solidFill>
              </a:rPr>
              <a:t>Remember</a:t>
            </a:r>
            <a:r>
              <a:rPr lang="en-US" dirty="0">
                <a:solidFill>
                  <a:srgbClr val="FFFF00"/>
                </a:solidFill>
              </a:rPr>
              <a:t>, no men are strange, no countries foreign</a:t>
            </a:r>
          </a:p>
          <a:p>
            <a:r>
              <a:rPr lang="en-US" dirty="0">
                <a:solidFill>
                  <a:srgbClr val="FFFF00"/>
                </a:solidFill>
              </a:rPr>
              <a:t>Beneath all uniforms, a single body breathes</a:t>
            </a:r>
          </a:p>
          <a:p>
            <a:r>
              <a:rPr lang="en-US" dirty="0">
                <a:solidFill>
                  <a:srgbClr val="FFFF00"/>
                </a:solidFill>
              </a:rPr>
              <a:t>Like ours: the land our brothers walk upon</a:t>
            </a:r>
          </a:p>
          <a:p>
            <a:r>
              <a:rPr lang="en-US" dirty="0">
                <a:solidFill>
                  <a:srgbClr val="FFFF00"/>
                </a:solidFill>
              </a:rPr>
              <a:t>Is earth like this, in which we all shall lie.</a:t>
            </a:r>
            <a:endParaRPr lang="en-US" dirty="0">
              <a:solidFill>
                <a:srgbClr val="FFFF00"/>
              </a:solidFill>
            </a:endParaRPr>
          </a:p>
        </p:txBody>
      </p:sp>
    </p:spTree>
    <p:extLst>
      <p:ext uri="{BB962C8B-B14F-4D97-AF65-F5344CB8AC3E}">
        <p14:creationId xmlns:p14="http://schemas.microsoft.com/office/powerpoint/2010/main" val="732695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998</Words>
  <Application>Microsoft Office PowerPoint</Application>
  <PresentationFormat>On-screen Show (4:3)</PresentationFormat>
  <Paragraphs>45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No Men Are Foreign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Stanza 1 </vt:lpstr>
      <vt:lpstr>Explanation</vt:lpstr>
      <vt:lpstr>Stanza-2</vt:lpstr>
      <vt:lpstr>Explanation</vt:lpstr>
      <vt:lpstr>Stanza-3</vt:lpstr>
      <vt:lpstr>Explanation</vt:lpstr>
      <vt:lpstr>Stanza-4</vt:lpstr>
      <vt:lpstr>Explanation</vt:lpstr>
      <vt:lpstr>Stanza-5</vt:lpstr>
      <vt:lpstr>Explanation</vt:lpstr>
      <vt:lpstr>PowerPoint Presentation</vt:lpstr>
      <vt:lpstr>PowerPoint Presentation</vt:lpstr>
      <vt:lpstr>PowerPoint Presentation</vt:lpstr>
      <vt:lpstr> Literary Devices </vt:lpstr>
      <vt:lpstr> Literary Devices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Men Are Foreign</dc:title>
  <dc:creator>Arun</dc:creator>
  <cp:lastModifiedBy>Arun</cp:lastModifiedBy>
  <cp:revision>9</cp:revision>
  <dcterms:created xsi:type="dcterms:W3CDTF">2006-08-16T00:00:00Z</dcterms:created>
  <dcterms:modified xsi:type="dcterms:W3CDTF">2020-08-06T07:18:52Z</dcterms:modified>
</cp:coreProperties>
</file>